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14" r:id="rId2"/>
    <p:sldId id="393" r:id="rId3"/>
    <p:sldId id="416" r:id="rId4"/>
    <p:sldId id="411" r:id="rId5"/>
    <p:sldId id="402" r:id="rId6"/>
    <p:sldId id="412" r:id="rId7"/>
    <p:sldId id="434" r:id="rId8"/>
    <p:sldId id="413" r:id="rId9"/>
    <p:sldId id="433" r:id="rId10"/>
    <p:sldId id="430" r:id="rId11"/>
    <p:sldId id="431" r:id="rId12"/>
    <p:sldId id="432" r:id="rId13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E5D"/>
    <a:srgbClr val="D4C19C"/>
    <a:srgbClr val="9D2449"/>
    <a:srgbClr val="F9F8F3"/>
    <a:srgbClr val="395C28"/>
    <a:srgbClr val="245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23446-9D69-471A-9EF5-B1786AC0F1A5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D79EA-CBB3-40F1-93FB-BD31DFBBFF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23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367F27-F176-4C82-8D77-1B80788C9715}" type="datetimeFigureOut">
              <a:rPr lang="es-MX" smtClean="0"/>
              <a:t>10/10/2021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EB68AB-BDAF-4E11-A209-411EE3776F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64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B68AB-BDAF-4E11-A209-411EE3776F4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171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665160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="1" baseline="0">
                <a:solidFill>
                  <a:srgbClr val="9D2449"/>
                </a:solidFill>
                <a:latin typeface="Arial "/>
              </a:defRPr>
            </a:lvl1pPr>
          </a:lstStyle>
          <a:p>
            <a:r>
              <a:rPr lang="es-ES" dirty="0" smtClean="0"/>
              <a:t>TÍTULO DE PORTADA</a:t>
            </a:r>
            <a:br>
              <a:rPr lang="es-ES" dirty="0" smtClean="0"/>
            </a:br>
            <a:r>
              <a:rPr lang="es-ES" dirty="0" smtClean="0"/>
              <a:t>ARIAL BOLD, 36 PTS Y</a:t>
            </a:r>
            <a:br>
              <a:rPr lang="es-ES" dirty="0" smtClean="0"/>
            </a:br>
            <a:r>
              <a:rPr lang="es-ES" dirty="0" smtClean="0"/>
              <a:t>EN MAYÚSCULAS</a:t>
            </a:r>
            <a:endParaRPr lang="es-MX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07709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lang="es-MX" sz="2400" b="0" i="0" kern="1200" dirty="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 PORTADA, ARIAL, 24 PTS, EN MAYÚSCULAS</a:t>
            </a:r>
            <a:endParaRPr lang="es-MX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07026C3A-072A-4E4D-9ACD-01A67AD88FA7}"/>
              </a:ext>
            </a:extLst>
          </p:cNvPr>
          <p:cNvCxnSpPr/>
          <p:nvPr userDrawn="1"/>
        </p:nvCxnSpPr>
        <p:spPr>
          <a:xfrm>
            <a:off x="2006600" y="3048000"/>
            <a:ext cx="8178800" cy="0"/>
          </a:xfrm>
          <a:prstGeom prst="line">
            <a:avLst/>
          </a:prstGeom>
          <a:ln w="3810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315796" y="6568020"/>
            <a:ext cx="2743200" cy="365125"/>
          </a:xfrm>
        </p:spPr>
        <p:txBody>
          <a:bodyPr/>
          <a:lstStyle/>
          <a:p>
            <a:fld id="{607B675F-C7C2-4CD8-ACEC-5027C5AF2285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xmlns="" id="{AEC1E368-E7CD-5F44-B7A9-FBB995C331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263" y="4192393"/>
            <a:ext cx="1885567" cy="2185279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xmlns="" id="{1C3CC601-32D0-8941-9E6B-3A016D3A8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163513" y="4747723"/>
            <a:ext cx="5864974" cy="7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1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  <p:sp>
        <p:nvSpPr>
          <p:cNvPr id="20" name="Rectángulo 19"/>
          <p:cNvSpPr/>
          <p:nvPr userDrawn="1"/>
        </p:nvSpPr>
        <p:spPr>
          <a:xfrm>
            <a:off x="0" y="6656400"/>
            <a:ext cx="12192000" cy="201600"/>
          </a:xfrm>
          <a:prstGeom prst="rect">
            <a:avLst/>
          </a:prstGeom>
          <a:solidFill>
            <a:srgbClr val="D4C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1641" y="2385848"/>
            <a:ext cx="6399574" cy="367840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     "/>
              </a:defRPr>
            </a:lvl1pPr>
          </a:lstStyle>
          <a:p>
            <a:pPr lvl="0"/>
            <a:r>
              <a:rPr lang="es-MX" dirty="0" smtClean="0">
                <a:cs typeface="Arial" panose="020B0604020202020204" pitchFamily="34" charset="0"/>
              </a:rPr>
              <a:t>Texto general, letra </a:t>
            </a:r>
            <a:r>
              <a:rPr lang="es-MX" dirty="0" err="1" smtClean="0">
                <a:cs typeface="Arial" panose="020B0604020202020204" pitchFamily="34" charset="0"/>
              </a:rPr>
              <a:t>arial</a:t>
            </a:r>
            <a:r>
              <a:rPr lang="es-MX" dirty="0" smtClean="0">
                <a:cs typeface="Arial" panose="020B0604020202020204" pitchFamily="34" charset="0"/>
              </a:rPr>
              <a:t> a 16 </a:t>
            </a:r>
            <a:r>
              <a:rPr lang="es-MX" dirty="0" err="1" smtClean="0">
                <a:cs typeface="Arial" panose="020B0604020202020204" pitchFamily="34" charset="0"/>
              </a:rPr>
              <a:t>pts</a:t>
            </a:r>
            <a:r>
              <a:rPr lang="es-MX" dirty="0" smtClean="0">
                <a:cs typeface="Arial" panose="020B0604020202020204" pitchFamily="34" charset="0"/>
              </a:rPr>
              <a:t> o 18 pts. </a:t>
            </a:r>
            <a:r>
              <a:rPr lang="es-MX" b="1" dirty="0" smtClean="0">
                <a:cs typeface="Arial" panose="020B0604020202020204" pitchFamily="34" charset="0"/>
              </a:rPr>
              <a:t>Alineado a la izquierda</a:t>
            </a:r>
            <a:r>
              <a:rPr lang="es-MX" dirty="0" smtClean="0">
                <a:cs typeface="Arial" panose="020B0604020202020204" pitchFamily="34" charset="0"/>
              </a:rPr>
              <a:t>.</a:t>
            </a:r>
            <a:endParaRPr lang="es-MX" dirty="0"/>
          </a:p>
        </p:txBody>
      </p:sp>
      <p:sp>
        <p:nvSpPr>
          <p:cNvPr id="26" name="Marcador de posición de imagen 25"/>
          <p:cNvSpPr>
            <a:spLocks noGrp="1"/>
          </p:cNvSpPr>
          <p:nvPr>
            <p:ph type="pic" sz="quarter" idx="15" hasCustomPrompt="1"/>
          </p:nvPr>
        </p:nvSpPr>
        <p:spPr>
          <a:xfrm>
            <a:off x="6999288" y="2386013"/>
            <a:ext cx="4467225" cy="367823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MX" dirty="0" smtClean="0"/>
              <a:t>Espacio para imagen</a:t>
            </a:r>
            <a:endParaRPr lang="es-MX" dirty="0"/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16" hasCustomPrompt="1"/>
          </p:nvPr>
        </p:nvSpPr>
        <p:spPr>
          <a:xfrm>
            <a:off x="422273" y="1661182"/>
            <a:ext cx="11044240" cy="58178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9D2449"/>
                </a:solidFill>
                <a:latin typeface="Arial "/>
              </a:defRPr>
            </a:lvl1pPr>
          </a:lstStyle>
          <a:p>
            <a:pPr lvl="0"/>
            <a:r>
              <a:rPr lang="es-ES" dirty="0" smtClean="0"/>
              <a:t>SUBTÍTULOS, LETRA ARIAL BOLD, 20 PTS, EN MAYÚSCULAS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640" y="489812"/>
            <a:ext cx="9213427" cy="10441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lang="es-MX" sz="3000" b="1" i="0" kern="1200" dirty="0">
                <a:solidFill>
                  <a:srgbClr val="A421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ARIAL BOLD, 30 PTS, MAYÚSCULAS, ALINEADO A LA IZQUIERDA Y MÁXIMO 2 RENGLONES</a:t>
            </a:r>
            <a:endParaRPr lang="es-MX" dirty="0"/>
          </a:p>
        </p:txBody>
      </p:sp>
      <p:sp>
        <p:nvSpPr>
          <p:cNvPr id="23" name="Rectángulo 22"/>
          <p:cNvSpPr/>
          <p:nvPr userDrawn="1"/>
        </p:nvSpPr>
        <p:spPr>
          <a:xfrm>
            <a:off x="0" y="489812"/>
            <a:ext cx="220133" cy="1100667"/>
          </a:xfrm>
          <a:prstGeom prst="rect">
            <a:avLst/>
          </a:prstGeom>
          <a:solidFill>
            <a:srgbClr val="9D2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9D2449"/>
              </a:solidFill>
            </a:endParaRPr>
          </a:p>
        </p:txBody>
      </p:sp>
      <p:sp>
        <p:nvSpPr>
          <p:cNvPr id="2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315796" y="6568020"/>
            <a:ext cx="2743200" cy="365125"/>
          </a:xfrm>
        </p:spPr>
        <p:txBody>
          <a:bodyPr/>
          <a:lstStyle/>
          <a:p>
            <a:fld id="{607B675F-C7C2-4CD8-ACEC-5027C5AF2285}" type="slidenum">
              <a:rPr lang="es-MX" smtClean="0"/>
              <a:t>‹Nº›</a:t>
            </a:fld>
            <a:endParaRPr lang="es-MX"/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xmlns="" id="{14A46AE5-3BC4-714A-8B39-9EB3AAF026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8460" y="371650"/>
            <a:ext cx="736880" cy="858344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xmlns="" id="{49544803-F3A9-534E-A98C-7144DE2BE3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76848" y="616449"/>
            <a:ext cx="1717576" cy="3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42118"/>
            <a:ext cx="12192000" cy="636806"/>
          </a:xfrm>
        </p:spPr>
        <p:txBody>
          <a:bodyPr tIns="90000" bIns="90000"/>
          <a:lstStyle>
            <a:lvl1pPr marL="0" indent="0" algn="ctr">
              <a:buNone/>
              <a:defRPr sz="4000" b="1" baseline="0">
                <a:solidFill>
                  <a:srgbClr val="9D2449"/>
                </a:solidFill>
                <a:latin typeface="Arial     "/>
              </a:defRPr>
            </a:lvl1pPr>
          </a:lstStyle>
          <a:p>
            <a:pPr lvl="0"/>
            <a:r>
              <a:rPr lang="es-ES" dirty="0" smtClean="0"/>
              <a:t>¡GRACIAS!</a:t>
            </a:r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9315796" y="6568020"/>
            <a:ext cx="2743200" cy="365125"/>
          </a:xfrm>
        </p:spPr>
        <p:txBody>
          <a:bodyPr/>
          <a:lstStyle/>
          <a:p>
            <a:fld id="{607B675F-C7C2-4CD8-ACEC-5027C5AF2285}" type="slidenum">
              <a:rPr lang="es-MX" smtClean="0"/>
              <a:t>‹Nº›</a:t>
            </a:fld>
            <a:endParaRPr lang="es-MX"/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xmlns="" id="{A4B31E8D-D15C-4C4B-B3A9-A79DAE5AC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263" y="4192393"/>
            <a:ext cx="1885567" cy="2185279"/>
          </a:xfrm>
          <a:prstGeom prst="rect">
            <a:avLst/>
          </a:prstGeom>
        </p:spPr>
      </p:pic>
      <p:pic>
        <p:nvPicPr>
          <p:cNvPr id="6" name="Imagen 8">
            <a:extLst>
              <a:ext uri="{FF2B5EF4-FFF2-40B4-BE49-F238E27FC236}">
                <a16:creationId xmlns:a16="http://schemas.microsoft.com/office/drawing/2014/main" xmlns="" id="{1A8571BA-1268-5649-A30B-6E41C9715C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163513" y="4747723"/>
            <a:ext cx="5864974" cy="7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B675F-C7C2-4CD8-ACEC-5027C5AF22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095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20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789611" y="496389"/>
            <a:ext cx="8608424" cy="2556371"/>
          </a:xfrm>
        </p:spPr>
        <p:txBody>
          <a:bodyPr/>
          <a:lstStyle/>
          <a:p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 smtClean="0"/>
              <a:t>REPÚBLICA DE GUATEMALA,</a:t>
            </a:r>
            <a:br>
              <a:rPr lang="es-419" dirty="0" smtClean="0"/>
            </a:br>
            <a:r>
              <a:rPr lang="es-419" dirty="0" smtClean="0"/>
              <a:t>REPÚBLICA DE EL SALVADOR Y </a:t>
            </a:r>
            <a:br>
              <a:rPr lang="es-419" dirty="0" smtClean="0"/>
            </a:br>
            <a:r>
              <a:rPr lang="es-419" dirty="0" smtClean="0"/>
              <a:t>REPÚBLICA DE NICARAGUA</a:t>
            </a:r>
            <a:endParaRPr lang="es-MX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</a:t>
            </a:fld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35467" y="6442805"/>
            <a:ext cx="1641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B38E5D"/>
                </a:solidFill>
                <a:latin typeface="Arial  "/>
              </a:rPr>
              <a:t>Octubre 2021</a:t>
            </a:r>
          </a:p>
        </p:txBody>
      </p:sp>
    </p:spTree>
    <p:extLst>
      <p:ext uri="{BB962C8B-B14F-4D97-AF65-F5344CB8AC3E}">
        <p14:creationId xmlns:p14="http://schemas.microsoft.com/office/powerpoint/2010/main" val="24620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763" t="20035" r="28357" b="9112"/>
          <a:stretch/>
        </p:blipFill>
        <p:spPr>
          <a:xfrm>
            <a:off x="827148" y="2954730"/>
            <a:ext cx="5066166" cy="34051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10</a:t>
            </a:fld>
            <a:endParaRPr lang="es-MX"/>
          </a:p>
        </p:txBody>
      </p:sp>
      <p:grpSp>
        <p:nvGrpSpPr>
          <p:cNvPr id="8" name="Grupo 7"/>
          <p:cNvGrpSpPr/>
          <p:nvPr/>
        </p:nvGrpSpPr>
        <p:grpSpPr>
          <a:xfrm>
            <a:off x="931651" y="1394680"/>
            <a:ext cx="6279044" cy="396591"/>
            <a:chOff x="366846" y="1465505"/>
            <a:chExt cx="4846321" cy="548640"/>
          </a:xfrm>
          <a:solidFill>
            <a:srgbClr val="B38E5D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Rectángulo 10"/>
            <p:cNvSpPr/>
            <p:nvPr/>
          </p:nvSpPr>
          <p:spPr>
            <a:xfrm>
              <a:off x="667292" y="1465505"/>
              <a:ext cx="4545875" cy="548640"/>
            </a:xfrm>
            <a:prstGeom prst="rect">
              <a:avLst/>
            </a:prstGeom>
            <a:solidFill>
              <a:srgbClr val="D4C1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Cheurón 11"/>
            <p:cNvSpPr/>
            <p:nvPr/>
          </p:nvSpPr>
          <p:spPr>
            <a:xfrm>
              <a:off x="366846" y="1465505"/>
              <a:ext cx="1239885" cy="548640"/>
            </a:xfrm>
            <a:prstGeom prst="chevron">
              <a:avLst/>
            </a:prstGeom>
            <a:solidFill>
              <a:srgbClr val="D4C1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13" name="2 Marcador de contenido"/>
          <p:cNvSpPr txBox="1">
            <a:spLocks/>
          </p:cNvSpPr>
          <p:nvPr/>
        </p:nvSpPr>
        <p:spPr>
          <a:xfrm>
            <a:off x="2686494" y="1394681"/>
            <a:ext cx="2891346" cy="349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b="1" dirty="0" smtClean="0"/>
              <a:t>Requisitos Específicos 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285666" y="2153469"/>
            <a:ext cx="414912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Formulario</a:t>
            </a:r>
            <a:r>
              <a:rPr lang="en-US" i="1" dirty="0" smtClean="0"/>
              <a:t> de </a:t>
            </a:r>
            <a:r>
              <a:rPr lang="en-US" i="1" dirty="0" err="1" smtClean="0"/>
              <a:t>Caracterización</a:t>
            </a:r>
            <a:r>
              <a:rPr lang="en-US" i="1" dirty="0" smtClean="0"/>
              <a:t> de </a:t>
            </a:r>
            <a:r>
              <a:rPr lang="en-US" i="1" dirty="0" err="1" smtClean="0"/>
              <a:t>Plantas</a:t>
            </a:r>
            <a:r>
              <a:rPr lang="en-US" i="1" dirty="0" smtClean="0"/>
              <a:t> </a:t>
            </a:r>
            <a:r>
              <a:rPr lang="en-US" i="1" dirty="0" err="1" smtClean="0"/>
              <a:t>sujetas</a:t>
            </a:r>
            <a:r>
              <a:rPr lang="en-US" i="1" dirty="0" smtClean="0"/>
              <a:t> a </a:t>
            </a:r>
            <a:r>
              <a:rPr lang="en-US" i="1" dirty="0" err="1" smtClean="0"/>
              <a:t>inspección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origen</a:t>
            </a:r>
            <a:endParaRPr lang="en-US" i="1" dirty="0" smtClean="0"/>
          </a:p>
          <a:p>
            <a:pPr algn="just"/>
            <a:endParaRPr lang="en-US" sz="500" dirty="0" smtClean="0"/>
          </a:p>
        </p:txBody>
      </p:sp>
      <p:sp>
        <p:nvSpPr>
          <p:cNvPr id="32" name="Elipse 31"/>
          <p:cNvSpPr/>
          <p:nvPr/>
        </p:nvSpPr>
        <p:spPr>
          <a:xfrm>
            <a:off x="722645" y="2216995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Título 4">
            <a:extLst>
              <a:ext uri="{FF2B5EF4-FFF2-40B4-BE49-F238E27FC236}">
                <a16:creationId xmlns:a16="http://schemas.microsoft.com/office/drawing/2014/main" xmlns="" id="{BF184696-9B61-3342-9706-080C85ACDD3E}"/>
              </a:ext>
            </a:extLst>
          </p:cNvPr>
          <p:cNvSpPr txBox="1">
            <a:spLocks/>
          </p:cNvSpPr>
          <p:nvPr/>
        </p:nvSpPr>
        <p:spPr>
          <a:xfrm>
            <a:off x="366846" y="711671"/>
            <a:ext cx="9213427" cy="320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000" b="1" i="0" kern="1200" dirty="0">
                <a:solidFill>
                  <a:srgbClr val="A421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dirty="0" smtClean="0"/>
              <a:t>Requerimientos para obtener la Autorización de Exportación</a:t>
            </a:r>
            <a:endParaRPr lang="es-MX" sz="2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210695" y="2216995"/>
            <a:ext cx="414912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Cuestionario</a:t>
            </a:r>
            <a:r>
              <a:rPr lang="en-US" i="1" dirty="0" smtClean="0"/>
              <a:t> para </a:t>
            </a:r>
            <a:r>
              <a:rPr lang="en-US" i="1" dirty="0" err="1" smtClean="0"/>
              <a:t>identificación</a:t>
            </a:r>
            <a:r>
              <a:rPr lang="en-US" i="1" dirty="0" smtClean="0"/>
              <a:t> de </a:t>
            </a:r>
            <a:r>
              <a:rPr lang="en-US" i="1" dirty="0" err="1" smtClean="0"/>
              <a:t>Establecimientos</a:t>
            </a:r>
            <a:endParaRPr lang="en-US" i="1" dirty="0" smtClean="0"/>
          </a:p>
          <a:p>
            <a:pPr algn="just"/>
            <a:endParaRPr lang="en-US" sz="500" dirty="0" smtClean="0"/>
          </a:p>
        </p:txBody>
      </p:sp>
      <p:sp>
        <p:nvSpPr>
          <p:cNvPr id="15" name="Elipse 14"/>
          <p:cNvSpPr/>
          <p:nvPr/>
        </p:nvSpPr>
        <p:spPr>
          <a:xfrm>
            <a:off x="6634415" y="2369395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560" t="25811" r="21958" b="11113"/>
          <a:stretch/>
        </p:blipFill>
        <p:spPr>
          <a:xfrm>
            <a:off x="6634415" y="2954729"/>
            <a:ext cx="5066166" cy="34051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832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11</a:t>
            </a:fld>
            <a:endParaRPr lang="es-MX"/>
          </a:p>
        </p:txBody>
      </p:sp>
      <p:grpSp>
        <p:nvGrpSpPr>
          <p:cNvPr id="8" name="Grupo 7"/>
          <p:cNvGrpSpPr/>
          <p:nvPr/>
        </p:nvGrpSpPr>
        <p:grpSpPr>
          <a:xfrm>
            <a:off x="931651" y="1394680"/>
            <a:ext cx="6279044" cy="396591"/>
            <a:chOff x="366846" y="1465505"/>
            <a:chExt cx="4846321" cy="548640"/>
          </a:xfrm>
          <a:solidFill>
            <a:srgbClr val="B38E5D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Rectángulo 10"/>
            <p:cNvSpPr/>
            <p:nvPr/>
          </p:nvSpPr>
          <p:spPr>
            <a:xfrm>
              <a:off x="667292" y="1465505"/>
              <a:ext cx="4545875" cy="548640"/>
            </a:xfrm>
            <a:prstGeom prst="rect">
              <a:avLst/>
            </a:prstGeom>
            <a:solidFill>
              <a:srgbClr val="D4C1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Cheurón 11"/>
            <p:cNvSpPr/>
            <p:nvPr/>
          </p:nvSpPr>
          <p:spPr>
            <a:xfrm>
              <a:off x="366846" y="1465505"/>
              <a:ext cx="1239885" cy="548640"/>
            </a:xfrm>
            <a:prstGeom prst="chevron">
              <a:avLst/>
            </a:prstGeom>
            <a:solidFill>
              <a:srgbClr val="D4C1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13" name="2 Marcador de contenido"/>
          <p:cNvSpPr txBox="1">
            <a:spLocks/>
          </p:cNvSpPr>
          <p:nvPr/>
        </p:nvSpPr>
        <p:spPr>
          <a:xfrm>
            <a:off x="2686494" y="1394681"/>
            <a:ext cx="2891346" cy="349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b="1" dirty="0" smtClean="0"/>
              <a:t>Requisitos Específicos 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023372" y="2139965"/>
            <a:ext cx="757226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 smtClean="0"/>
              <a:t>Cuestionario-Caracterización</a:t>
            </a:r>
            <a:r>
              <a:rPr lang="en-US" i="1" dirty="0" smtClean="0"/>
              <a:t> </a:t>
            </a:r>
            <a:r>
              <a:rPr lang="en-US" i="1" dirty="0" err="1" smtClean="0"/>
              <a:t>Establecimiento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país</a:t>
            </a:r>
            <a:r>
              <a:rPr lang="en-US" i="1" dirty="0" smtClean="0"/>
              <a:t> de </a:t>
            </a:r>
            <a:r>
              <a:rPr lang="en-US" i="1" dirty="0" err="1" smtClean="0"/>
              <a:t>origen</a:t>
            </a:r>
            <a:endParaRPr lang="en-US" i="1" dirty="0" smtClean="0"/>
          </a:p>
          <a:p>
            <a:pPr algn="just"/>
            <a:endParaRPr lang="en-US" sz="500" dirty="0" smtClean="0"/>
          </a:p>
        </p:txBody>
      </p:sp>
      <p:sp>
        <p:nvSpPr>
          <p:cNvPr id="32" name="Elipse 31"/>
          <p:cNvSpPr/>
          <p:nvPr/>
        </p:nvSpPr>
        <p:spPr>
          <a:xfrm>
            <a:off x="722645" y="2216995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Título 4">
            <a:extLst>
              <a:ext uri="{FF2B5EF4-FFF2-40B4-BE49-F238E27FC236}">
                <a16:creationId xmlns:a16="http://schemas.microsoft.com/office/drawing/2014/main" xmlns="" id="{BF184696-9B61-3342-9706-080C85ACDD3E}"/>
              </a:ext>
            </a:extLst>
          </p:cNvPr>
          <p:cNvSpPr txBox="1">
            <a:spLocks/>
          </p:cNvSpPr>
          <p:nvPr/>
        </p:nvSpPr>
        <p:spPr>
          <a:xfrm>
            <a:off x="366846" y="711671"/>
            <a:ext cx="9213427" cy="320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000" b="1" i="0" kern="1200" dirty="0">
                <a:solidFill>
                  <a:srgbClr val="A421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dirty="0" smtClean="0"/>
              <a:t>Requerimientos para obtener la Autorización de Exportación</a:t>
            </a:r>
            <a:endParaRPr lang="es-MX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602" t="22307" r="24790" b="8776"/>
          <a:stretch/>
        </p:blipFill>
        <p:spPr>
          <a:xfrm>
            <a:off x="3864544" y="2709069"/>
            <a:ext cx="4940490" cy="35416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46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es-ES" dirty="0" smtClean="0"/>
              <a:t>¡MUCHAS GRACIAS</a:t>
            </a:r>
            <a:r>
              <a:rPr lang="es-ES" dirty="0"/>
              <a:t>!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75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Icono Bandera De Guatemala. Ilustración Vectorial Vectores Libres de  Derechos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t="8294" r="28943" b="5208"/>
          <a:stretch/>
        </p:blipFill>
        <p:spPr bwMode="auto">
          <a:xfrm>
            <a:off x="10633167" y="3837807"/>
            <a:ext cx="1471112" cy="276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2</a:t>
            </a:fld>
            <a:endParaRPr lang="es-MX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xmlns="" id="{BF184696-9B61-3342-9706-080C85ACDD3E}"/>
              </a:ext>
            </a:extLst>
          </p:cNvPr>
          <p:cNvSpPr txBox="1">
            <a:spLocks/>
          </p:cNvSpPr>
          <p:nvPr/>
        </p:nvSpPr>
        <p:spPr>
          <a:xfrm>
            <a:off x="366846" y="711672"/>
            <a:ext cx="9213427" cy="320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000" b="1" i="0" kern="1200" dirty="0">
                <a:solidFill>
                  <a:srgbClr val="A421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dirty="0" smtClean="0"/>
              <a:t>República de Guatemala</a:t>
            </a:r>
            <a:endParaRPr lang="es-MX" sz="22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66846" y="1365319"/>
            <a:ext cx="11432698" cy="4099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 smtClean="0"/>
              <a:t>Permiso de exportación:  </a:t>
            </a:r>
            <a:endParaRPr lang="es-MX" sz="2000" dirty="0"/>
          </a:p>
        </p:txBody>
      </p:sp>
      <p:sp>
        <p:nvSpPr>
          <p:cNvPr id="11" name="Elipse 10"/>
          <p:cNvSpPr/>
          <p:nvPr/>
        </p:nvSpPr>
        <p:spPr>
          <a:xfrm>
            <a:off x="1072925" y="1868689"/>
            <a:ext cx="1576316" cy="15829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/>
          <p:cNvSpPr/>
          <p:nvPr/>
        </p:nvSpPr>
        <p:spPr>
          <a:xfrm>
            <a:off x="3972399" y="1868688"/>
            <a:ext cx="1553190" cy="158295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/>
          <p:cNvSpPr/>
          <p:nvPr/>
        </p:nvSpPr>
        <p:spPr>
          <a:xfrm>
            <a:off x="9557670" y="1872218"/>
            <a:ext cx="1608178" cy="158295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/>
          <p:cNvSpPr/>
          <p:nvPr/>
        </p:nvSpPr>
        <p:spPr>
          <a:xfrm>
            <a:off x="6840939" y="1868689"/>
            <a:ext cx="1694009" cy="158295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50930"/>
              </p:ext>
            </p:extLst>
          </p:nvPr>
        </p:nvGraphicFramePr>
        <p:xfrm>
          <a:off x="866609" y="3563488"/>
          <a:ext cx="1988947" cy="2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88947">
                  <a:extLst>
                    <a:ext uri="{9D8B030D-6E8A-4147-A177-3AD203B41FA5}">
                      <a16:colId xmlns:a16="http://schemas.microsoft.com/office/drawing/2014/main" xmlns="" val="2624245785"/>
                    </a:ext>
                  </a:extLst>
                </a:gridCol>
              </a:tblGrid>
              <a:tr h="1881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Especie Bovina</a:t>
                      </a:r>
                      <a:endParaRPr lang="es-MX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9780708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31084"/>
              </p:ext>
            </p:extLst>
          </p:nvPr>
        </p:nvGraphicFramePr>
        <p:xfrm>
          <a:off x="3721420" y="3590384"/>
          <a:ext cx="1988947" cy="2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88947">
                  <a:extLst>
                    <a:ext uri="{9D8B030D-6E8A-4147-A177-3AD203B41FA5}">
                      <a16:colId xmlns:a16="http://schemas.microsoft.com/office/drawing/2014/main" xmlns="" val="2624245785"/>
                    </a:ext>
                  </a:extLst>
                </a:gridCol>
              </a:tblGrid>
              <a:tr h="1881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Especie Porcina</a:t>
                      </a:r>
                      <a:endParaRPr lang="es-MX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9780708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846023"/>
              </p:ext>
            </p:extLst>
          </p:nvPr>
        </p:nvGraphicFramePr>
        <p:xfrm>
          <a:off x="6634624" y="3563488"/>
          <a:ext cx="1988947" cy="2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88947">
                  <a:extLst>
                    <a:ext uri="{9D8B030D-6E8A-4147-A177-3AD203B41FA5}">
                      <a16:colId xmlns:a16="http://schemas.microsoft.com/office/drawing/2014/main" xmlns="" val="2624245785"/>
                    </a:ext>
                  </a:extLst>
                </a:gridCol>
              </a:tblGrid>
              <a:tr h="1881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Especie Avícola</a:t>
                      </a:r>
                      <a:endParaRPr lang="es-MX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9780708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55258"/>
              </p:ext>
            </p:extLst>
          </p:nvPr>
        </p:nvGraphicFramePr>
        <p:xfrm>
          <a:off x="9411596" y="3563488"/>
          <a:ext cx="1988947" cy="2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88947">
                  <a:extLst>
                    <a:ext uri="{9D8B030D-6E8A-4147-A177-3AD203B41FA5}">
                      <a16:colId xmlns:a16="http://schemas.microsoft.com/office/drawing/2014/main" xmlns="" val="2624245785"/>
                    </a:ext>
                  </a:extLst>
                </a:gridCol>
              </a:tblGrid>
              <a:tr h="1881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Especie Apícola</a:t>
                      </a:r>
                      <a:endParaRPr lang="es-MX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9780708"/>
                  </a:ext>
                </a:extLst>
              </a:tr>
            </a:tbl>
          </a:graphicData>
        </a:graphic>
      </p:graphicFrame>
      <p:sp>
        <p:nvSpPr>
          <p:cNvPr id="16" name="2 Marcador de contenido"/>
          <p:cNvSpPr txBox="1">
            <a:spLocks/>
          </p:cNvSpPr>
          <p:nvPr/>
        </p:nvSpPr>
        <p:spPr>
          <a:xfrm>
            <a:off x="2416625" y="4241774"/>
            <a:ext cx="5747657" cy="4585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 smtClean="0"/>
              <a:t>Otorgado la autorización para exportar:</a:t>
            </a: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>
          <a:xfrm>
            <a:off x="1138240" y="4835276"/>
            <a:ext cx="4165964" cy="416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 smtClean="0"/>
              <a:t>Productos cárnicos procesados</a:t>
            </a:r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5744217" y="4835276"/>
            <a:ext cx="4943179" cy="416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 smtClean="0"/>
              <a:t>Embutidos </a:t>
            </a:r>
            <a:r>
              <a:rPr lang="es-MX" sz="2000" dirty="0"/>
              <a:t>y productos cárnicos cocidos</a:t>
            </a:r>
          </a:p>
          <a:p>
            <a:pPr marL="0" indent="0" algn="just">
              <a:buNone/>
            </a:pPr>
            <a:endParaRPr lang="es-MX" sz="2000" dirty="0" smtClean="0"/>
          </a:p>
        </p:txBody>
      </p:sp>
      <p:sp>
        <p:nvSpPr>
          <p:cNvPr id="2" name="Elipse 1"/>
          <p:cNvSpPr/>
          <p:nvPr/>
        </p:nvSpPr>
        <p:spPr>
          <a:xfrm>
            <a:off x="878784" y="4925896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/>
          <p:cNvSpPr/>
          <p:nvPr/>
        </p:nvSpPr>
        <p:spPr>
          <a:xfrm>
            <a:off x="5511144" y="4925896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>
          <a:xfrm>
            <a:off x="3370216" y="5525582"/>
            <a:ext cx="3470723" cy="9245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MX" sz="2000" dirty="0" smtClean="0"/>
              <a:t>… Registrando un total de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MX" sz="2000" b="1" dirty="0" smtClean="0"/>
              <a:t>10 Establecimientos TIF</a:t>
            </a:r>
            <a:r>
              <a:rPr lang="es-MX" sz="2000" dirty="0" smtClean="0"/>
              <a:t> elegibles para exportar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MX" sz="2000" dirty="0" smtClean="0"/>
              <a:t>          </a:t>
            </a:r>
          </a:p>
        </p:txBody>
      </p:sp>
      <p:pic>
        <p:nvPicPr>
          <p:cNvPr id="33" name="Picture 2" descr="Resultado de imagen para SELLO 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39" y="5488804"/>
            <a:ext cx="1078341" cy="10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0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3d Bandera DE El Salvador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8" t="7657" r="29750" b="4651"/>
          <a:stretch/>
        </p:blipFill>
        <p:spPr bwMode="auto">
          <a:xfrm>
            <a:off x="10687396" y="3825515"/>
            <a:ext cx="1439545" cy="282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3</a:t>
            </a:fld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1072925" y="1868689"/>
            <a:ext cx="1576316" cy="158295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/>
          <p:cNvSpPr/>
          <p:nvPr/>
        </p:nvSpPr>
        <p:spPr>
          <a:xfrm>
            <a:off x="3972399" y="1868688"/>
            <a:ext cx="1553190" cy="15829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9557670" y="1872218"/>
            <a:ext cx="1608178" cy="158295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6840939" y="1868689"/>
            <a:ext cx="1694009" cy="158295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798379"/>
              </p:ext>
            </p:extLst>
          </p:nvPr>
        </p:nvGraphicFramePr>
        <p:xfrm>
          <a:off x="866609" y="3563488"/>
          <a:ext cx="1988947" cy="2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88947">
                  <a:extLst>
                    <a:ext uri="{9D8B030D-6E8A-4147-A177-3AD203B41FA5}">
                      <a16:colId xmlns:a16="http://schemas.microsoft.com/office/drawing/2014/main" xmlns="" val="2624245785"/>
                    </a:ext>
                  </a:extLst>
                </a:gridCol>
              </a:tblGrid>
              <a:tr h="1881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Especie Bovina</a:t>
                      </a:r>
                      <a:endParaRPr lang="es-MX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9780708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64616"/>
              </p:ext>
            </p:extLst>
          </p:nvPr>
        </p:nvGraphicFramePr>
        <p:xfrm>
          <a:off x="3721420" y="3590384"/>
          <a:ext cx="1988947" cy="2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88947">
                  <a:extLst>
                    <a:ext uri="{9D8B030D-6E8A-4147-A177-3AD203B41FA5}">
                      <a16:colId xmlns:a16="http://schemas.microsoft.com/office/drawing/2014/main" xmlns="" val="2624245785"/>
                    </a:ext>
                  </a:extLst>
                </a:gridCol>
              </a:tblGrid>
              <a:tr h="1881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Especie Porcina</a:t>
                      </a:r>
                      <a:endParaRPr lang="es-MX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9780708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7760"/>
              </p:ext>
            </p:extLst>
          </p:nvPr>
        </p:nvGraphicFramePr>
        <p:xfrm>
          <a:off x="6634624" y="3563488"/>
          <a:ext cx="1988947" cy="2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88947">
                  <a:extLst>
                    <a:ext uri="{9D8B030D-6E8A-4147-A177-3AD203B41FA5}">
                      <a16:colId xmlns:a16="http://schemas.microsoft.com/office/drawing/2014/main" xmlns="" val="2624245785"/>
                    </a:ext>
                  </a:extLst>
                </a:gridCol>
              </a:tblGrid>
              <a:tr h="1881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Especie Avícola</a:t>
                      </a:r>
                      <a:endParaRPr lang="es-MX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9780708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56088"/>
              </p:ext>
            </p:extLst>
          </p:nvPr>
        </p:nvGraphicFramePr>
        <p:xfrm>
          <a:off x="9411596" y="3563488"/>
          <a:ext cx="1988947" cy="2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88947">
                  <a:extLst>
                    <a:ext uri="{9D8B030D-6E8A-4147-A177-3AD203B41FA5}">
                      <a16:colId xmlns:a16="http://schemas.microsoft.com/office/drawing/2014/main" xmlns="" val="2624245785"/>
                    </a:ext>
                  </a:extLst>
                </a:gridCol>
              </a:tblGrid>
              <a:tr h="1881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Especie Apícola</a:t>
                      </a:r>
                      <a:endParaRPr lang="es-MX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9780708"/>
                  </a:ext>
                </a:extLst>
              </a:tr>
            </a:tbl>
          </a:graphicData>
        </a:graphic>
      </p:graphicFrame>
      <p:sp>
        <p:nvSpPr>
          <p:cNvPr id="46" name="2 Marcador de contenido"/>
          <p:cNvSpPr txBox="1">
            <a:spLocks/>
          </p:cNvSpPr>
          <p:nvPr/>
        </p:nvSpPr>
        <p:spPr>
          <a:xfrm>
            <a:off x="3370216" y="5564771"/>
            <a:ext cx="3470723" cy="9245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MX" sz="2000" dirty="0" smtClean="0"/>
              <a:t>… Registrando un total de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MX" sz="2000" b="1" dirty="0" smtClean="0"/>
              <a:t>11 Establecimientos TIF</a:t>
            </a:r>
            <a:r>
              <a:rPr lang="es-MX" sz="2000" dirty="0" smtClean="0"/>
              <a:t> elegibles para exportar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MX" sz="2000" dirty="0" smtClean="0"/>
              <a:t>          </a:t>
            </a:r>
          </a:p>
        </p:txBody>
      </p:sp>
      <p:pic>
        <p:nvPicPr>
          <p:cNvPr id="47" name="Picture 2" descr="Resultado de imagen para SELLO 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39" y="5527993"/>
            <a:ext cx="1078341" cy="10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2 Marcador de contenido"/>
          <p:cNvSpPr txBox="1">
            <a:spLocks/>
          </p:cNvSpPr>
          <p:nvPr/>
        </p:nvSpPr>
        <p:spPr>
          <a:xfrm>
            <a:off x="366846" y="1365319"/>
            <a:ext cx="11432698" cy="4099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 smtClean="0"/>
              <a:t>Permiso de exportación:  </a:t>
            </a:r>
            <a:endParaRPr lang="es-MX" sz="2000" dirty="0"/>
          </a:p>
        </p:txBody>
      </p:sp>
      <p:sp>
        <p:nvSpPr>
          <p:cNvPr id="53" name="Título 4">
            <a:extLst>
              <a:ext uri="{FF2B5EF4-FFF2-40B4-BE49-F238E27FC236}">
                <a16:creationId xmlns:a16="http://schemas.microsoft.com/office/drawing/2014/main" xmlns="" id="{BF184696-9B61-3342-9706-080C85ACDD3E}"/>
              </a:ext>
            </a:extLst>
          </p:cNvPr>
          <p:cNvSpPr txBox="1">
            <a:spLocks/>
          </p:cNvSpPr>
          <p:nvPr/>
        </p:nvSpPr>
        <p:spPr>
          <a:xfrm>
            <a:off x="366846" y="711672"/>
            <a:ext cx="9213427" cy="320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000" b="1" i="0" kern="1200" dirty="0">
                <a:solidFill>
                  <a:srgbClr val="A421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dirty="0" smtClean="0"/>
              <a:t>República de El Salvador</a:t>
            </a:r>
            <a:endParaRPr lang="es-MX" sz="2200" dirty="0"/>
          </a:p>
        </p:txBody>
      </p:sp>
      <p:sp>
        <p:nvSpPr>
          <p:cNvPr id="54" name="2 Marcador de contenido"/>
          <p:cNvSpPr txBox="1">
            <a:spLocks/>
          </p:cNvSpPr>
          <p:nvPr/>
        </p:nvSpPr>
        <p:spPr>
          <a:xfrm>
            <a:off x="2416625" y="4098081"/>
            <a:ext cx="5747657" cy="4585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 smtClean="0"/>
              <a:t>Otorgado la autorización para exportar:</a:t>
            </a: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1138240" y="4626268"/>
            <a:ext cx="2472664" cy="64728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 smtClean="0"/>
              <a:t>Productos cárnicos </a:t>
            </a:r>
          </a:p>
          <a:p>
            <a:pPr marL="0" indent="0" algn="ctr">
              <a:buNone/>
            </a:pPr>
            <a:r>
              <a:rPr lang="es-MX" sz="2000" dirty="0" smtClean="0"/>
              <a:t>procesados</a:t>
            </a:r>
          </a:p>
        </p:txBody>
      </p:sp>
      <p:sp>
        <p:nvSpPr>
          <p:cNvPr id="31" name="2 Marcador de contenido"/>
          <p:cNvSpPr txBox="1">
            <a:spLocks/>
          </p:cNvSpPr>
          <p:nvPr/>
        </p:nvSpPr>
        <p:spPr>
          <a:xfrm>
            <a:off x="4424872" y="4626268"/>
            <a:ext cx="2879354" cy="7907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 smtClean="0"/>
              <a:t>Embutidos </a:t>
            </a:r>
            <a:r>
              <a:rPr lang="es-MX" sz="2000" dirty="0"/>
              <a:t>y productos </a:t>
            </a:r>
            <a:endParaRPr lang="es-MX" sz="2000" dirty="0" smtClean="0"/>
          </a:p>
          <a:p>
            <a:pPr marL="0" indent="0" algn="ctr">
              <a:buNone/>
            </a:pPr>
            <a:r>
              <a:rPr lang="es-MX" sz="2000" dirty="0" smtClean="0"/>
              <a:t>cárnicos </a:t>
            </a:r>
            <a:r>
              <a:rPr lang="es-MX" sz="2000" dirty="0"/>
              <a:t>cocidos</a:t>
            </a:r>
          </a:p>
          <a:p>
            <a:pPr marL="0" indent="0" algn="just">
              <a:buNone/>
            </a:pPr>
            <a:endParaRPr lang="es-MX" sz="2000" dirty="0" smtClean="0"/>
          </a:p>
        </p:txBody>
      </p:sp>
      <p:sp>
        <p:nvSpPr>
          <p:cNvPr id="33" name="Elipse 32"/>
          <p:cNvSpPr/>
          <p:nvPr/>
        </p:nvSpPr>
        <p:spPr>
          <a:xfrm>
            <a:off x="878784" y="4716888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Elipse 33"/>
          <p:cNvSpPr/>
          <p:nvPr/>
        </p:nvSpPr>
        <p:spPr>
          <a:xfrm>
            <a:off x="4191798" y="4716888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2 Marcador de contenido"/>
          <p:cNvSpPr txBox="1">
            <a:spLocks/>
          </p:cNvSpPr>
          <p:nvPr/>
        </p:nvSpPr>
        <p:spPr>
          <a:xfrm>
            <a:off x="8662163" y="4626268"/>
            <a:ext cx="1909758" cy="416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 smtClean="0"/>
              <a:t>Ovoproductos</a:t>
            </a:r>
          </a:p>
        </p:txBody>
      </p:sp>
      <p:sp>
        <p:nvSpPr>
          <p:cNvPr id="36" name="Elipse 35"/>
          <p:cNvSpPr/>
          <p:nvPr/>
        </p:nvSpPr>
        <p:spPr>
          <a:xfrm>
            <a:off x="8402707" y="4677699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5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2"/>
          <a:srcRect l="31062" t="10043" r="44627" b="8021"/>
          <a:stretch/>
        </p:blipFill>
        <p:spPr>
          <a:xfrm>
            <a:off x="10715258" y="3852618"/>
            <a:ext cx="1463679" cy="2762951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4</a:t>
            </a:fld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1072925" y="1868689"/>
            <a:ext cx="1576316" cy="158295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3972399" y="1868688"/>
            <a:ext cx="1553190" cy="15829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9557670" y="1872218"/>
            <a:ext cx="1608178" cy="158295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6840939" y="1868689"/>
            <a:ext cx="1694009" cy="158295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77859"/>
              </p:ext>
            </p:extLst>
          </p:nvPr>
        </p:nvGraphicFramePr>
        <p:xfrm>
          <a:off x="866609" y="3563488"/>
          <a:ext cx="1988947" cy="2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88947">
                  <a:extLst>
                    <a:ext uri="{9D8B030D-6E8A-4147-A177-3AD203B41FA5}">
                      <a16:colId xmlns:a16="http://schemas.microsoft.com/office/drawing/2014/main" xmlns="" val="2624245785"/>
                    </a:ext>
                  </a:extLst>
                </a:gridCol>
              </a:tblGrid>
              <a:tr h="1881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Especie Bovina</a:t>
                      </a:r>
                      <a:endParaRPr lang="es-MX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9780708"/>
                  </a:ext>
                </a:extLst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29714"/>
              </p:ext>
            </p:extLst>
          </p:nvPr>
        </p:nvGraphicFramePr>
        <p:xfrm>
          <a:off x="3721420" y="3590384"/>
          <a:ext cx="1988947" cy="2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88947">
                  <a:extLst>
                    <a:ext uri="{9D8B030D-6E8A-4147-A177-3AD203B41FA5}">
                      <a16:colId xmlns:a16="http://schemas.microsoft.com/office/drawing/2014/main" xmlns="" val="2624245785"/>
                    </a:ext>
                  </a:extLst>
                </a:gridCol>
              </a:tblGrid>
              <a:tr h="1881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Especie Porcina</a:t>
                      </a:r>
                      <a:endParaRPr lang="es-MX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9780708"/>
                  </a:ext>
                </a:extLst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95456"/>
              </p:ext>
            </p:extLst>
          </p:nvPr>
        </p:nvGraphicFramePr>
        <p:xfrm>
          <a:off x="6634624" y="3563488"/>
          <a:ext cx="1988947" cy="2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88947">
                  <a:extLst>
                    <a:ext uri="{9D8B030D-6E8A-4147-A177-3AD203B41FA5}">
                      <a16:colId xmlns:a16="http://schemas.microsoft.com/office/drawing/2014/main" xmlns="" val="2624245785"/>
                    </a:ext>
                  </a:extLst>
                </a:gridCol>
              </a:tblGrid>
              <a:tr h="1881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Especie Avícola</a:t>
                      </a:r>
                      <a:endParaRPr lang="es-MX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9780708"/>
                  </a:ext>
                </a:extLst>
              </a:tr>
            </a:tbl>
          </a:graphicData>
        </a:graphic>
      </p:graphicFrame>
      <p:graphicFrame>
        <p:nvGraphicFramePr>
          <p:cNvPr id="38" name="Tab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680308"/>
              </p:ext>
            </p:extLst>
          </p:nvPr>
        </p:nvGraphicFramePr>
        <p:xfrm>
          <a:off x="9411596" y="3563488"/>
          <a:ext cx="1988947" cy="2743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88947">
                  <a:extLst>
                    <a:ext uri="{9D8B030D-6E8A-4147-A177-3AD203B41FA5}">
                      <a16:colId xmlns:a16="http://schemas.microsoft.com/office/drawing/2014/main" xmlns="" val="2624245785"/>
                    </a:ext>
                  </a:extLst>
                </a:gridCol>
              </a:tblGrid>
              <a:tr h="188177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Especie Caprina</a:t>
                      </a:r>
                      <a:endParaRPr lang="es-MX" sz="12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9780708"/>
                  </a:ext>
                </a:extLst>
              </a:tr>
            </a:tbl>
          </a:graphicData>
        </a:graphic>
      </p:graphicFrame>
      <p:sp>
        <p:nvSpPr>
          <p:cNvPr id="47" name="Título 4">
            <a:extLst>
              <a:ext uri="{FF2B5EF4-FFF2-40B4-BE49-F238E27FC236}">
                <a16:creationId xmlns:a16="http://schemas.microsoft.com/office/drawing/2014/main" xmlns="" id="{BF184696-9B61-3342-9706-080C85ACDD3E}"/>
              </a:ext>
            </a:extLst>
          </p:cNvPr>
          <p:cNvSpPr txBox="1">
            <a:spLocks/>
          </p:cNvSpPr>
          <p:nvPr/>
        </p:nvSpPr>
        <p:spPr>
          <a:xfrm>
            <a:off x="366846" y="711672"/>
            <a:ext cx="9213427" cy="320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000" b="1" i="0" kern="1200" dirty="0">
                <a:solidFill>
                  <a:srgbClr val="A421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dirty="0" smtClean="0"/>
              <a:t>República de Nicaragua</a:t>
            </a:r>
            <a:endParaRPr lang="es-MX" sz="2200" dirty="0"/>
          </a:p>
        </p:txBody>
      </p:sp>
      <p:sp>
        <p:nvSpPr>
          <p:cNvPr id="48" name="2 Marcador de contenido"/>
          <p:cNvSpPr txBox="1">
            <a:spLocks/>
          </p:cNvSpPr>
          <p:nvPr/>
        </p:nvSpPr>
        <p:spPr>
          <a:xfrm>
            <a:off x="366846" y="1365319"/>
            <a:ext cx="11432698" cy="4099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 smtClean="0"/>
              <a:t>Permiso de exportación:  </a:t>
            </a:r>
            <a:endParaRPr lang="es-MX" sz="2000" dirty="0"/>
          </a:p>
        </p:txBody>
      </p:sp>
      <p:sp>
        <p:nvSpPr>
          <p:cNvPr id="49" name="2 Marcador de contenido"/>
          <p:cNvSpPr txBox="1">
            <a:spLocks/>
          </p:cNvSpPr>
          <p:nvPr/>
        </p:nvSpPr>
        <p:spPr>
          <a:xfrm>
            <a:off x="3370216" y="5525582"/>
            <a:ext cx="3470723" cy="9245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MX" sz="2000" dirty="0" smtClean="0"/>
              <a:t>… Registrando un total de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MX" sz="2000" b="1" dirty="0"/>
              <a:t>8</a:t>
            </a:r>
            <a:r>
              <a:rPr lang="es-MX" sz="2000" b="1" dirty="0" smtClean="0"/>
              <a:t> Establecimientos TIF</a:t>
            </a:r>
            <a:r>
              <a:rPr lang="es-MX" sz="2000" dirty="0" smtClean="0"/>
              <a:t> elegibles para exportar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MX" sz="2000" dirty="0" smtClean="0"/>
              <a:t>          </a:t>
            </a:r>
          </a:p>
        </p:txBody>
      </p:sp>
      <p:pic>
        <p:nvPicPr>
          <p:cNvPr id="50" name="Picture 2" descr="Resultado de imagen para SELLO 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39" y="5488804"/>
            <a:ext cx="1078341" cy="10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2 Marcador de contenido"/>
          <p:cNvSpPr txBox="1">
            <a:spLocks/>
          </p:cNvSpPr>
          <p:nvPr/>
        </p:nvSpPr>
        <p:spPr>
          <a:xfrm>
            <a:off x="1138240" y="4835276"/>
            <a:ext cx="4165964" cy="6472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 smtClean="0"/>
              <a:t>Productos cárnicos procesados</a:t>
            </a:r>
          </a:p>
        </p:txBody>
      </p:sp>
      <p:sp>
        <p:nvSpPr>
          <p:cNvPr id="53" name="2 Marcador de contenido"/>
          <p:cNvSpPr txBox="1">
            <a:spLocks/>
          </p:cNvSpPr>
          <p:nvPr/>
        </p:nvSpPr>
        <p:spPr>
          <a:xfrm>
            <a:off x="5744217" y="4835276"/>
            <a:ext cx="4943179" cy="416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 smtClean="0"/>
              <a:t>Embutidos </a:t>
            </a:r>
            <a:r>
              <a:rPr lang="es-MX" sz="2000" dirty="0"/>
              <a:t>y productos </a:t>
            </a:r>
            <a:r>
              <a:rPr lang="es-MX" sz="2000" dirty="0" smtClean="0"/>
              <a:t>cárnicos </a:t>
            </a:r>
            <a:r>
              <a:rPr lang="es-MX" sz="2000" dirty="0"/>
              <a:t>cocidos</a:t>
            </a:r>
          </a:p>
          <a:p>
            <a:pPr marL="0" indent="0" algn="just">
              <a:buNone/>
            </a:pPr>
            <a:endParaRPr lang="es-MX" sz="2000" dirty="0" smtClean="0"/>
          </a:p>
        </p:txBody>
      </p:sp>
      <p:sp>
        <p:nvSpPr>
          <p:cNvPr id="54" name="Elipse 53"/>
          <p:cNvSpPr/>
          <p:nvPr/>
        </p:nvSpPr>
        <p:spPr>
          <a:xfrm>
            <a:off x="878784" y="4925896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Elipse 54"/>
          <p:cNvSpPr/>
          <p:nvPr/>
        </p:nvSpPr>
        <p:spPr>
          <a:xfrm>
            <a:off x="5511144" y="4925896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2 Marcador de contenido"/>
          <p:cNvSpPr txBox="1">
            <a:spLocks/>
          </p:cNvSpPr>
          <p:nvPr/>
        </p:nvSpPr>
        <p:spPr>
          <a:xfrm>
            <a:off x="2416625" y="4241774"/>
            <a:ext cx="5747657" cy="4585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 smtClean="0"/>
              <a:t>Otorgado la autorización para exportar:</a:t>
            </a:r>
          </a:p>
        </p:txBody>
      </p:sp>
    </p:spTree>
    <p:extLst>
      <p:ext uri="{BB962C8B-B14F-4D97-AF65-F5344CB8AC3E}">
        <p14:creationId xmlns:p14="http://schemas.microsoft.com/office/powerpoint/2010/main" val="9511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>
            <a:extLst>
              <a:ext uri="{FF2B5EF4-FFF2-40B4-BE49-F238E27FC236}">
                <a16:creationId xmlns:a16="http://schemas.microsoft.com/office/drawing/2014/main" xmlns="" id="{BF184696-9B61-3342-9706-080C85ACDD3E}"/>
              </a:ext>
            </a:extLst>
          </p:cNvPr>
          <p:cNvSpPr txBox="1">
            <a:spLocks/>
          </p:cNvSpPr>
          <p:nvPr/>
        </p:nvSpPr>
        <p:spPr>
          <a:xfrm>
            <a:off x="366846" y="711671"/>
            <a:ext cx="9213427" cy="320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000" b="1" i="0" kern="1200" dirty="0">
                <a:solidFill>
                  <a:srgbClr val="A421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dirty="0" smtClean="0"/>
              <a:t>Requerimientos para obtener la Autorización de Exportación</a:t>
            </a:r>
            <a:endParaRPr lang="es-MX" sz="2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5</a:t>
            </a:fld>
            <a:endParaRPr lang="es-MX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161">
            <a:off x="8201701" y="-71978"/>
            <a:ext cx="3208293" cy="406383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 t="1938" r="10616"/>
          <a:stretch/>
        </p:blipFill>
        <p:spPr>
          <a:xfrm>
            <a:off x="680355" y="4063235"/>
            <a:ext cx="2729051" cy="2024512"/>
          </a:xfrm>
          <a:prstGeom prst="rect">
            <a:avLst/>
          </a:prstGeom>
        </p:spPr>
      </p:pic>
      <p:sp>
        <p:nvSpPr>
          <p:cNvPr id="28" name="2 Marcador de contenido"/>
          <p:cNvSpPr txBox="1">
            <a:spLocks/>
          </p:cNvSpPr>
          <p:nvPr/>
        </p:nvSpPr>
        <p:spPr>
          <a:xfrm>
            <a:off x="1619795" y="3473190"/>
            <a:ext cx="5955925" cy="349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 smtClean="0"/>
              <a:t>Procedimientos </a:t>
            </a:r>
            <a:r>
              <a:rPr lang="es-MX" sz="1800" dirty="0"/>
              <a:t>de Operación Estándar de </a:t>
            </a:r>
            <a:r>
              <a:rPr lang="es-MX" sz="1800" dirty="0" smtClean="0"/>
              <a:t>Sanitización.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931651" y="1394680"/>
            <a:ext cx="6279044" cy="396591"/>
            <a:chOff x="366846" y="1465505"/>
            <a:chExt cx="4846321" cy="548640"/>
          </a:xfrm>
          <a:solidFill>
            <a:srgbClr val="B38E5D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Rectángulo 29"/>
            <p:cNvSpPr/>
            <p:nvPr/>
          </p:nvSpPr>
          <p:spPr>
            <a:xfrm>
              <a:off x="667292" y="1465505"/>
              <a:ext cx="4545875" cy="548640"/>
            </a:xfrm>
            <a:prstGeom prst="rect">
              <a:avLst/>
            </a:prstGeom>
            <a:solidFill>
              <a:srgbClr val="D4C1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heurón 30"/>
            <p:cNvSpPr/>
            <p:nvPr/>
          </p:nvSpPr>
          <p:spPr>
            <a:xfrm>
              <a:off x="366846" y="1465505"/>
              <a:ext cx="1239885" cy="548640"/>
            </a:xfrm>
            <a:prstGeom prst="chevron">
              <a:avLst/>
            </a:prstGeom>
            <a:solidFill>
              <a:srgbClr val="D4C1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32" name="2 Marcador de contenido"/>
          <p:cNvSpPr txBox="1">
            <a:spLocks/>
          </p:cNvSpPr>
          <p:nvPr/>
        </p:nvSpPr>
        <p:spPr>
          <a:xfrm>
            <a:off x="2686494" y="1394681"/>
            <a:ext cx="2644480" cy="349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b="1" dirty="0" smtClean="0"/>
              <a:t>Requisitos Generales</a:t>
            </a:r>
          </a:p>
        </p:txBody>
      </p:sp>
      <p:sp>
        <p:nvSpPr>
          <p:cNvPr id="40" name="2 Marcador de contenido"/>
          <p:cNvSpPr txBox="1">
            <a:spLocks/>
          </p:cNvSpPr>
          <p:nvPr/>
        </p:nvSpPr>
        <p:spPr>
          <a:xfrm>
            <a:off x="4336873" y="4988230"/>
            <a:ext cx="5705923" cy="12246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 smtClean="0"/>
              <a:t>… C</a:t>
            </a:r>
            <a:r>
              <a:rPr lang="es-ES" sz="1800" dirty="0" err="1" smtClean="0"/>
              <a:t>omprobante</a:t>
            </a:r>
            <a:r>
              <a:rPr lang="es-ES" sz="1800" dirty="0" smtClean="0"/>
              <a:t> </a:t>
            </a:r>
            <a:r>
              <a:rPr lang="es-ES" sz="1800" dirty="0"/>
              <a:t>de pago de derechos de conformidad a la cuota del ejercicio fiscal vigente, correspondiente al artículo </a:t>
            </a:r>
            <a:r>
              <a:rPr lang="es-ES" sz="1800" dirty="0" smtClean="0"/>
              <a:t>86-G, publicada en el Diario Oficial de la Federación.</a:t>
            </a:r>
            <a:endParaRPr lang="es-MX" sz="1800" dirty="0"/>
          </a:p>
        </p:txBody>
      </p:sp>
      <p:sp>
        <p:nvSpPr>
          <p:cNvPr id="2" name="Cheurón 1"/>
          <p:cNvSpPr/>
          <p:nvPr/>
        </p:nvSpPr>
        <p:spPr>
          <a:xfrm>
            <a:off x="1233277" y="2060004"/>
            <a:ext cx="386518" cy="330500"/>
          </a:xfrm>
          <a:prstGeom prst="chevron">
            <a:avLst/>
          </a:prstGeom>
          <a:solidFill>
            <a:srgbClr val="B38E5D"/>
          </a:solidFill>
          <a:ln>
            <a:solidFill>
              <a:srgbClr val="B38E5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1619795" y="2041124"/>
            <a:ext cx="3056708" cy="349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 smtClean="0"/>
              <a:t>Solicitud de Autorización.</a:t>
            </a:r>
          </a:p>
        </p:txBody>
      </p:sp>
      <p:sp>
        <p:nvSpPr>
          <p:cNvPr id="25" name="Cheurón 24"/>
          <p:cNvSpPr/>
          <p:nvPr/>
        </p:nvSpPr>
        <p:spPr>
          <a:xfrm>
            <a:off x="1233277" y="2738618"/>
            <a:ext cx="386518" cy="330500"/>
          </a:xfrm>
          <a:prstGeom prst="chevron">
            <a:avLst/>
          </a:prstGeom>
          <a:solidFill>
            <a:srgbClr val="B38E5D"/>
          </a:solidFill>
          <a:ln>
            <a:solidFill>
              <a:srgbClr val="B38E5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6" name="Cheurón 25"/>
          <p:cNvSpPr/>
          <p:nvPr/>
        </p:nvSpPr>
        <p:spPr>
          <a:xfrm>
            <a:off x="1233277" y="3482546"/>
            <a:ext cx="386518" cy="330500"/>
          </a:xfrm>
          <a:prstGeom prst="chevron">
            <a:avLst/>
          </a:prstGeom>
          <a:solidFill>
            <a:srgbClr val="B38E5D"/>
          </a:solidFill>
          <a:ln>
            <a:solidFill>
              <a:srgbClr val="B38E5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4" name="Cheurón 33"/>
          <p:cNvSpPr/>
          <p:nvPr/>
        </p:nvSpPr>
        <p:spPr>
          <a:xfrm>
            <a:off x="3310276" y="4283969"/>
            <a:ext cx="386518" cy="330500"/>
          </a:xfrm>
          <a:prstGeom prst="chevron">
            <a:avLst/>
          </a:prstGeom>
          <a:solidFill>
            <a:srgbClr val="B38E5D"/>
          </a:solidFill>
          <a:ln>
            <a:solidFill>
              <a:srgbClr val="B38E5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>
          <a:xfrm>
            <a:off x="1619795" y="2727554"/>
            <a:ext cx="6011550" cy="3492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 smtClean="0"/>
              <a:t>Plan </a:t>
            </a:r>
            <a:r>
              <a:rPr lang="es-MX" sz="1800" dirty="0"/>
              <a:t>de Análisis de Peligros y Puntos Críticos de </a:t>
            </a:r>
            <a:r>
              <a:rPr lang="es-MX" sz="1800" dirty="0" smtClean="0"/>
              <a:t>Control. </a:t>
            </a:r>
          </a:p>
        </p:txBody>
      </p:sp>
      <p:sp>
        <p:nvSpPr>
          <p:cNvPr id="38" name="2 Marcador de contenido"/>
          <p:cNvSpPr txBox="1">
            <a:spLocks/>
          </p:cNvSpPr>
          <p:nvPr/>
        </p:nvSpPr>
        <p:spPr>
          <a:xfrm>
            <a:off x="3696794" y="4274613"/>
            <a:ext cx="4990668" cy="349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/>
              <a:t>P</a:t>
            </a:r>
            <a:r>
              <a:rPr lang="es-MX" sz="1800" dirty="0" smtClean="0"/>
              <a:t>rograma </a:t>
            </a:r>
            <a:r>
              <a:rPr lang="es-MX" sz="1800" dirty="0"/>
              <a:t>de reducción de </a:t>
            </a:r>
            <a:r>
              <a:rPr lang="es-MX" sz="1800" dirty="0" smtClean="0"/>
              <a:t>microorganismos…</a:t>
            </a:r>
          </a:p>
        </p:txBody>
      </p:sp>
      <p:sp>
        <p:nvSpPr>
          <p:cNvPr id="41" name="Cheurón 40"/>
          <p:cNvSpPr/>
          <p:nvPr/>
        </p:nvSpPr>
        <p:spPr>
          <a:xfrm>
            <a:off x="3842743" y="5270073"/>
            <a:ext cx="386518" cy="330500"/>
          </a:xfrm>
          <a:prstGeom prst="chevron">
            <a:avLst/>
          </a:prstGeom>
          <a:solidFill>
            <a:srgbClr val="B38E5D"/>
          </a:solidFill>
          <a:ln>
            <a:solidFill>
              <a:srgbClr val="B38E5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3181" r="14132" b="13952"/>
          <a:stretch/>
        </p:blipFill>
        <p:spPr>
          <a:xfrm>
            <a:off x="10141527" y="4749703"/>
            <a:ext cx="1114592" cy="147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6</a:t>
            </a:fld>
            <a:endParaRPr lang="es-MX"/>
          </a:p>
        </p:txBody>
      </p:sp>
      <p:grpSp>
        <p:nvGrpSpPr>
          <p:cNvPr id="8" name="Grupo 7"/>
          <p:cNvGrpSpPr/>
          <p:nvPr/>
        </p:nvGrpSpPr>
        <p:grpSpPr>
          <a:xfrm>
            <a:off x="931651" y="1394680"/>
            <a:ext cx="6279044" cy="396591"/>
            <a:chOff x="366846" y="1465505"/>
            <a:chExt cx="4846321" cy="548640"/>
          </a:xfrm>
          <a:solidFill>
            <a:srgbClr val="B38E5D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Rectángulo 10"/>
            <p:cNvSpPr/>
            <p:nvPr/>
          </p:nvSpPr>
          <p:spPr>
            <a:xfrm>
              <a:off x="667292" y="1465505"/>
              <a:ext cx="4545875" cy="548640"/>
            </a:xfrm>
            <a:prstGeom prst="rect">
              <a:avLst/>
            </a:prstGeom>
            <a:solidFill>
              <a:srgbClr val="D4C1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Cheurón 11"/>
            <p:cNvSpPr/>
            <p:nvPr/>
          </p:nvSpPr>
          <p:spPr>
            <a:xfrm>
              <a:off x="366846" y="1465505"/>
              <a:ext cx="1239885" cy="548640"/>
            </a:xfrm>
            <a:prstGeom prst="chevron">
              <a:avLst/>
            </a:prstGeom>
            <a:solidFill>
              <a:srgbClr val="D4C1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13" name="2 Marcador de contenido"/>
          <p:cNvSpPr txBox="1">
            <a:spLocks/>
          </p:cNvSpPr>
          <p:nvPr/>
        </p:nvSpPr>
        <p:spPr>
          <a:xfrm>
            <a:off x="2686494" y="1394681"/>
            <a:ext cx="2891346" cy="349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b="1" dirty="0" smtClean="0"/>
              <a:t>Requisitos Específicos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063913" y="2017108"/>
            <a:ext cx="216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Cumplimiento al</a:t>
            </a:r>
            <a:endParaRPr lang="es-ES" sz="2000" dirty="0"/>
          </a:p>
        </p:txBody>
      </p:sp>
      <p:pic>
        <p:nvPicPr>
          <p:cNvPr id="7170" name="Picture 2" descr="rtca – Serpro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3" b="25989"/>
          <a:stretch/>
        </p:blipFill>
        <p:spPr bwMode="auto">
          <a:xfrm>
            <a:off x="4663441" y="2482533"/>
            <a:ext cx="2893070" cy="1502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ítulo 4">
            <a:extLst>
              <a:ext uri="{FF2B5EF4-FFF2-40B4-BE49-F238E27FC236}">
                <a16:creationId xmlns:a16="http://schemas.microsoft.com/office/drawing/2014/main" xmlns="" id="{BF184696-9B61-3342-9706-080C85ACDD3E}"/>
              </a:ext>
            </a:extLst>
          </p:cNvPr>
          <p:cNvSpPr txBox="1">
            <a:spLocks/>
          </p:cNvSpPr>
          <p:nvPr/>
        </p:nvSpPr>
        <p:spPr>
          <a:xfrm>
            <a:off x="366846" y="711671"/>
            <a:ext cx="9213427" cy="320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000" b="1" i="0" kern="1200" dirty="0">
                <a:solidFill>
                  <a:srgbClr val="A421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dirty="0" smtClean="0"/>
              <a:t>Requerimientos para obtener la Autorización de Exportación</a:t>
            </a:r>
            <a:endParaRPr lang="es-MX" sz="2200" dirty="0"/>
          </a:p>
        </p:txBody>
      </p:sp>
      <p:sp>
        <p:nvSpPr>
          <p:cNvPr id="34" name="Cheurón 33"/>
          <p:cNvSpPr/>
          <p:nvPr/>
        </p:nvSpPr>
        <p:spPr>
          <a:xfrm>
            <a:off x="1233277" y="2060004"/>
            <a:ext cx="386518" cy="330500"/>
          </a:xfrm>
          <a:prstGeom prst="chevron">
            <a:avLst/>
          </a:prstGeom>
          <a:solidFill>
            <a:srgbClr val="B38E5D"/>
          </a:solidFill>
          <a:ln>
            <a:solidFill>
              <a:srgbClr val="B38E5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739495" y="4099035"/>
            <a:ext cx="5022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Que establece </a:t>
            </a:r>
            <a:r>
              <a:rPr lang="es-ES" sz="2000" dirty="0"/>
              <a:t>principios y </a:t>
            </a:r>
            <a:r>
              <a:rPr lang="es-ES" sz="2000" dirty="0" smtClean="0"/>
              <a:t>directrices… 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5" r="15741"/>
          <a:stretch/>
        </p:blipFill>
        <p:spPr>
          <a:xfrm>
            <a:off x="358765" y="4653629"/>
            <a:ext cx="1765459" cy="1853268"/>
          </a:xfrm>
          <a:prstGeom prst="rect">
            <a:avLst/>
          </a:prstGeom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r="15518"/>
          <a:stretch/>
        </p:blipFill>
        <p:spPr>
          <a:xfrm>
            <a:off x="2758861" y="4734992"/>
            <a:ext cx="1589421" cy="16684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024" y="4664150"/>
            <a:ext cx="1599921" cy="167949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r="15014"/>
          <a:stretch/>
        </p:blipFill>
        <p:spPr>
          <a:xfrm>
            <a:off x="7990851" y="4731057"/>
            <a:ext cx="1634032" cy="167240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73" y="4653629"/>
            <a:ext cx="1643007" cy="16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7</a:t>
            </a:fld>
            <a:endParaRPr lang="es-MX"/>
          </a:p>
        </p:txBody>
      </p:sp>
      <p:grpSp>
        <p:nvGrpSpPr>
          <p:cNvPr id="8" name="Grupo 7"/>
          <p:cNvGrpSpPr/>
          <p:nvPr/>
        </p:nvGrpSpPr>
        <p:grpSpPr>
          <a:xfrm>
            <a:off x="931651" y="1394680"/>
            <a:ext cx="6279044" cy="396591"/>
            <a:chOff x="366846" y="1465505"/>
            <a:chExt cx="4846321" cy="548640"/>
          </a:xfrm>
          <a:solidFill>
            <a:srgbClr val="B38E5D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Rectángulo 10"/>
            <p:cNvSpPr/>
            <p:nvPr/>
          </p:nvSpPr>
          <p:spPr>
            <a:xfrm>
              <a:off x="667292" y="1465505"/>
              <a:ext cx="4545875" cy="548640"/>
            </a:xfrm>
            <a:prstGeom prst="rect">
              <a:avLst/>
            </a:prstGeom>
            <a:solidFill>
              <a:srgbClr val="D4C1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Cheurón 11"/>
            <p:cNvSpPr/>
            <p:nvPr/>
          </p:nvSpPr>
          <p:spPr>
            <a:xfrm>
              <a:off x="366846" y="1465505"/>
              <a:ext cx="1239885" cy="548640"/>
            </a:xfrm>
            <a:prstGeom prst="chevron">
              <a:avLst/>
            </a:prstGeom>
            <a:solidFill>
              <a:srgbClr val="D4C1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13" name="2 Marcador de contenido"/>
          <p:cNvSpPr txBox="1">
            <a:spLocks/>
          </p:cNvSpPr>
          <p:nvPr/>
        </p:nvSpPr>
        <p:spPr>
          <a:xfrm>
            <a:off x="2686494" y="1394681"/>
            <a:ext cx="2891346" cy="349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b="1" dirty="0" smtClean="0"/>
              <a:t>Requisitos Específicos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320918" y="2159096"/>
            <a:ext cx="10069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RTCA 67.04.50:17</a:t>
            </a:r>
            <a:r>
              <a:rPr lang="es-ES" sz="2000" b="1" dirty="0"/>
              <a:t>.</a:t>
            </a:r>
            <a:r>
              <a:rPr lang="es-ES" sz="2000" dirty="0" smtClean="0"/>
              <a:t> </a:t>
            </a:r>
          </a:p>
          <a:p>
            <a:pPr algn="just"/>
            <a:r>
              <a:rPr lang="es-ES" sz="2000" dirty="0" smtClean="0"/>
              <a:t>Alimentos. Criterios Microbiológicos para la Inocuidad de Alimentos.</a:t>
            </a:r>
            <a:endParaRPr lang="es-ES" sz="2000" dirty="0"/>
          </a:p>
        </p:txBody>
      </p:sp>
      <p:sp>
        <p:nvSpPr>
          <p:cNvPr id="23" name="Título 4">
            <a:extLst>
              <a:ext uri="{FF2B5EF4-FFF2-40B4-BE49-F238E27FC236}">
                <a16:creationId xmlns:a16="http://schemas.microsoft.com/office/drawing/2014/main" xmlns="" id="{BF184696-9B61-3342-9706-080C85ACDD3E}"/>
              </a:ext>
            </a:extLst>
          </p:cNvPr>
          <p:cNvSpPr txBox="1">
            <a:spLocks/>
          </p:cNvSpPr>
          <p:nvPr/>
        </p:nvSpPr>
        <p:spPr>
          <a:xfrm>
            <a:off x="366846" y="711671"/>
            <a:ext cx="9213427" cy="320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000" b="1" i="0" kern="1200" dirty="0">
                <a:solidFill>
                  <a:srgbClr val="A421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dirty="0" smtClean="0"/>
              <a:t>Requerimientos para obtener la Autorización de Exportación</a:t>
            </a:r>
            <a:endParaRPr lang="es-MX" sz="2200" dirty="0"/>
          </a:p>
        </p:txBody>
      </p:sp>
      <p:sp>
        <p:nvSpPr>
          <p:cNvPr id="24" name="Elipse 23"/>
          <p:cNvSpPr/>
          <p:nvPr/>
        </p:nvSpPr>
        <p:spPr>
          <a:xfrm>
            <a:off x="932737" y="2388802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Elipse 24"/>
          <p:cNvSpPr/>
          <p:nvPr/>
        </p:nvSpPr>
        <p:spPr>
          <a:xfrm>
            <a:off x="931651" y="3827451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CuadroTexto 26"/>
          <p:cNvSpPr txBox="1"/>
          <p:nvPr/>
        </p:nvSpPr>
        <p:spPr>
          <a:xfrm>
            <a:off x="1320917" y="3533556"/>
            <a:ext cx="9938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RTCA </a:t>
            </a:r>
            <a:r>
              <a:rPr lang="es-ES" sz="2000" b="1" dirty="0" smtClean="0"/>
              <a:t>67.01.33:06. </a:t>
            </a:r>
          </a:p>
          <a:p>
            <a:pPr algn="just"/>
            <a:r>
              <a:rPr lang="es-MX" sz="2000" dirty="0" smtClean="0"/>
              <a:t>Industria de Alimentos y Bebidas Procesados. Buenas Prácticas de Manufactura. Principios Generales.</a:t>
            </a:r>
            <a:endParaRPr lang="es-ES" sz="2000" dirty="0"/>
          </a:p>
        </p:txBody>
      </p:sp>
      <p:sp>
        <p:nvSpPr>
          <p:cNvPr id="28" name="Elipse 27"/>
          <p:cNvSpPr/>
          <p:nvPr/>
        </p:nvSpPr>
        <p:spPr>
          <a:xfrm>
            <a:off x="931651" y="5479700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CuadroTexto 30"/>
          <p:cNvSpPr txBox="1"/>
          <p:nvPr/>
        </p:nvSpPr>
        <p:spPr>
          <a:xfrm>
            <a:off x="1320916" y="5249994"/>
            <a:ext cx="9153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RTCA </a:t>
            </a:r>
            <a:r>
              <a:rPr lang="es-ES" sz="2000" b="1" dirty="0" smtClean="0"/>
              <a:t>67.04.54:10. </a:t>
            </a:r>
          </a:p>
          <a:p>
            <a:pPr algn="just"/>
            <a:r>
              <a:rPr lang="es-ES" sz="2000" dirty="0" smtClean="0"/>
              <a:t>Alimentos </a:t>
            </a:r>
            <a:r>
              <a:rPr lang="es-ES" sz="2000" dirty="0"/>
              <a:t>y Bebidas Procesadas. Aditivos </a:t>
            </a:r>
            <a:r>
              <a:rPr lang="es-ES" sz="2000" dirty="0" smtClean="0"/>
              <a:t>Alimentarios.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784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8</a:t>
            </a:fld>
            <a:endParaRPr lang="es-MX"/>
          </a:p>
        </p:txBody>
      </p:sp>
      <p:grpSp>
        <p:nvGrpSpPr>
          <p:cNvPr id="8" name="Grupo 7"/>
          <p:cNvGrpSpPr/>
          <p:nvPr/>
        </p:nvGrpSpPr>
        <p:grpSpPr>
          <a:xfrm>
            <a:off x="931651" y="1394680"/>
            <a:ext cx="6279044" cy="396591"/>
            <a:chOff x="366846" y="1465505"/>
            <a:chExt cx="4846321" cy="548640"/>
          </a:xfrm>
          <a:solidFill>
            <a:srgbClr val="B38E5D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Rectángulo 10"/>
            <p:cNvSpPr/>
            <p:nvPr/>
          </p:nvSpPr>
          <p:spPr>
            <a:xfrm>
              <a:off x="667292" y="1465505"/>
              <a:ext cx="4545875" cy="548640"/>
            </a:xfrm>
            <a:prstGeom prst="rect">
              <a:avLst/>
            </a:prstGeom>
            <a:solidFill>
              <a:srgbClr val="D4C1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Cheurón 11"/>
            <p:cNvSpPr/>
            <p:nvPr/>
          </p:nvSpPr>
          <p:spPr>
            <a:xfrm>
              <a:off x="366846" y="1465505"/>
              <a:ext cx="1239885" cy="548640"/>
            </a:xfrm>
            <a:prstGeom prst="chevron">
              <a:avLst/>
            </a:prstGeom>
            <a:solidFill>
              <a:srgbClr val="D4C1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13" name="2 Marcador de contenido"/>
          <p:cNvSpPr txBox="1">
            <a:spLocks/>
          </p:cNvSpPr>
          <p:nvPr/>
        </p:nvSpPr>
        <p:spPr>
          <a:xfrm>
            <a:off x="2686494" y="1394681"/>
            <a:ext cx="2891346" cy="349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b="1" dirty="0" smtClean="0"/>
              <a:t>Requisitos Específicos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064830" y="5248372"/>
            <a:ext cx="5774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… El </a:t>
            </a:r>
            <a:r>
              <a:rPr lang="es-ES" sz="2000" dirty="0"/>
              <a:t>establecimiento </a:t>
            </a:r>
            <a:r>
              <a:rPr lang="es-ES" sz="2000" dirty="0" smtClean="0"/>
              <a:t>TIF interesado debe </a:t>
            </a:r>
          </a:p>
          <a:p>
            <a:pPr algn="ctr"/>
            <a:r>
              <a:rPr lang="es-ES" sz="2000" dirty="0" smtClean="0"/>
              <a:t>recibir </a:t>
            </a:r>
            <a:r>
              <a:rPr lang="es-ES" sz="2000" dirty="0"/>
              <a:t>una visita de </a:t>
            </a:r>
            <a:r>
              <a:rPr lang="es-ES" sz="2000" b="1" dirty="0"/>
              <a:t>inspección </a:t>
            </a:r>
            <a:r>
              <a:rPr lang="es-ES" sz="2000" b="1" i="1" dirty="0"/>
              <a:t>in </a:t>
            </a:r>
            <a:r>
              <a:rPr lang="es-ES" sz="2000" b="1" i="1" dirty="0" smtClean="0"/>
              <a:t>situ.</a:t>
            </a:r>
            <a:endParaRPr lang="es-ES" sz="2000" dirty="0"/>
          </a:p>
        </p:txBody>
      </p:sp>
      <p:sp>
        <p:nvSpPr>
          <p:cNvPr id="29" name="Cheurón 28"/>
          <p:cNvSpPr/>
          <p:nvPr/>
        </p:nvSpPr>
        <p:spPr>
          <a:xfrm>
            <a:off x="716519" y="2418511"/>
            <a:ext cx="386518" cy="330500"/>
          </a:xfrm>
          <a:prstGeom prst="chevron">
            <a:avLst/>
          </a:prstGeom>
          <a:solidFill>
            <a:srgbClr val="B38E5D"/>
          </a:solidFill>
          <a:ln>
            <a:solidFill>
              <a:srgbClr val="B38E5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103036" y="2399095"/>
            <a:ext cx="982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Solicitud de enlistamiento ante el </a:t>
            </a:r>
            <a:r>
              <a:rPr lang="es-ES" sz="2000" dirty="0"/>
              <a:t>Servicio Veterinario del país </a:t>
            </a:r>
            <a:r>
              <a:rPr lang="es-ES" sz="2000" dirty="0" smtClean="0"/>
              <a:t>importador.    </a:t>
            </a:r>
            <a:endParaRPr lang="es-ES" sz="20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r="7123"/>
          <a:stretch/>
        </p:blipFill>
        <p:spPr>
          <a:xfrm>
            <a:off x="-39188" y="4989714"/>
            <a:ext cx="3935569" cy="172278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8979" b="7011"/>
          <a:stretch/>
        </p:blipFill>
        <p:spPr>
          <a:xfrm>
            <a:off x="9927771" y="5315170"/>
            <a:ext cx="2256364" cy="1344289"/>
          </a:xfrm>
          <a:prstGeom prst="rect">
            <a:avLst/>
          </a:prstGeom>
        </p:spPr>
      </p:pic>
      <p:pic>
        <p:nvPicPr>
          <p:cNvPr id="11266" name="Picture 2" descr="Ministerio de Salud Pública on Twitter: &amp;quot;#TormentaAmanda Con la dirección  del ministro Hugo Monroy, la Unidad de Gestión de Riesgo del #MSPAS se  encuentra en alerta monitoreando todos los servicios salud 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t="22274" r="10389" b="16742"/>
          <a:stretch/>
        </p:blipFill>
        <p:spPr bwMode="auto">
          <a:xfrm>
            <a:off x="588627" y="3292077"/>
            <a:ext cx="3307754" cy="104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inisterio de Agricultura y Ganaderí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80" y="3292078"/>
            <a:ext cx="2878841" cy="10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Organismo Internacional Regional de Sanidad Agropecuar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20" y="3292077"/>
            <a:ext cx="2908634" cy="10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ítulo 4">
            <a:extLst>
              <a:ext uri="{FF2B5EF4-FFF2-40B4-BE49-F238E27FC236}">
                <a16:creationId xmlns:a16="http://schemas.microsoft.com/office/drawing/2014/main" xmlns="" id="{BF184696-9B61-3342-9706-080C85ACDD3E}"/>
              </a:ext>
            </a:extLst>
          </p:cNvPr>
          <p:cNvSpPr txBox="1">
            <a:spLocks/>
          </p:cNvSpPr>
          <p:nvPr/>
        </p:nvSpPr>
        <p:spPr>
          <a:xfrm>
            <a:off x="366846" y="711671"/>
            <a:ext cx="9213427" cy="320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000" b="1" i="0" kern="1200" dirty="0">
                <a:solidFill>
                  <a:srgbClr val="A421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dirty="0" smtClean="0"/>
              <a:t>Requerimientos para obtener la Autorización de Exportación</a:t>
            </a:r>
            <a:endParaRPr lang="es-MX" sz="2200" dirty="0"/>
          </a:p>
        </p:txBody>
      </p:sp>
      <p:sp>
        <p:nvSpPr>
          <p:cNvPr id="24" name="Cheurón 23"/>
          <p:cNvSpPr/>
          <p:nvPr/>
        </p:nvSpPr>
        <p:spPr>
          <a:xfrm>
            <a:off x="4077345" y="5315170"/>
            <a:ext cx="386518" cy="330500"/>
          </a:xfrm>
          <a:prstGeom prst="chevron">
            <a:avLst/>
          </a:prstGeom>
          <a:solidFill>
            <a:srgbClr val="B38E5D"/>
          </a:solidFill>
          <a:ln>
            <a:solidFill>
              <a:srgbClr val="B38E5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675F-C7C2-4CD8-ACEC-5027C5AF2285}" type="slidenum">
              <a:rPr lang="es-MX" smtClean="0"/>
              <a:t>9</a:t>
            </a:fld>
            <a:endParaRPr lang="es-MX"/>
          </a:p>
        </p:txBody>
      </p:sp>
      <p:grpSp>
        <p:nvGrpSpPr>
          <p:cNvPr id="8" name="Grupo 7"/>
          <p:cNvGrpSpPr/>
          <p:nvPr/>
        </p:nvGrpSpPr>
        <p:grpSpPr>
          <a:xfrm>
            <a:off x="931651" y="1394680"/>
            <a:ext cx="6279044" cy="396591"/>
            <a:chOff x="366846" y="1465505"/>
            <a:chExt cx="4846321" cy="548640"/>
          </a:xfrm>
          <a:solidFill>
            <a:srgbClr val="B38E5D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Rectángulo 10"/>
            <p:cNvSpPr/>
            <p:nvPr/>
          </p:nvSpPr>
          <p:spPr>
            <a:xfrm>
              <a:off x="667292" y="1465505"/>
              <a:ext cx="4545875" cy="548640"/>
            </a:xfrm>
            <a:prstGeom prst="rect">
              <a:avLst/>
            </a:prstGeom>
            <a:solidFill>
              <a:srgbClr val="D4C1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Cheurón 11"/>
            <p:cNvSpPr/>
            <p:nvPr/>
          </p:nvSpPr>
          <p:spPr>
            <a:xfrm>
              <a:off x="366846" y="1465505"/>
              <a:ext cx="1239885" cy="548640"/>
            </a:xfrm>
            <a:prstGeom prst="chevron">
              <a:avLst/>
            </a:prstGeom>
            <a:solidFill>
              <a:srgbClr val="D4C19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13" name="2 Marcador de contenido"/>
          <p:cNvSpPr txBox="1">
            <a:spLocks/>
          </p:cNvSpPr>
          <p:nvPr/>
        </p:nvSpPr>
        <p:spPr>
          <a:xfrm>
            <a:off x="2686494" y="1394681"/>
            <a:ext cx="2891346" cy="349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b="1" dirty="0" smtClean="0"/>
              <a:t>Requisitos Específicos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31651" y="2153469"/>
            <a:ext cx="982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No obstante…</a:t>
            </a:r>
            <a:endParaRPr lang="es-MX" sz="2000" dirty="0"/>
          </a:p>
        </p:txBody>
      </p:sp>
      <p:sp>
        <p:nvSpPr>
          <p:cNvPr id="18" name="Título 4">
            <a:extLst>
              <a:ext uri="{FF2B5EF4-FFF2-40B4-BE49-F238E27FC236}">
                <a16:creationId xmlns:a16="http://schemas.microsoft.com/office/drawing/2014/main" xmlns="" id="{BF184696-9B61-3342-9706-080C85ACDD3E}"/>
              </a:ext>
            </a:extLst>
          </p:cNvPr>
          <p:cNvSpPr txBox="1">
            <a:spLocks/>
          </p:cNvSpPr>
          <p:nvPr/>
        </p:nvSpPr>
        <p:spPr>
          <a:xfrm>
            <a:off x="366846" y="711671"/>
            <a:ext cx="9213427" cy="3208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MX" sz="3000" b="1" i="0" kern="1200" dirty="0">
                <a:solidFill>
                  <a:srgbClr val="A421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200" dirty="0" smtClean="0"/>
              <a:t>Requerimientos para obtener la Autorización de Exportación</a:t>
            </a:r>
            <a:endParaRPr lang="es-MX" sz="2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624">
            <a:off x="643047" y="2183962"/>
            <a:ext cx="4668000" cy="4632990"/>
          </a:xfrm>
          <a:prstGeom prst="rect">
            <a:avLst/>
          </a:prstGeom>
        </p:spPr>
      </p:pic>
      <p:sp>
        <p:nvSpPr>
          <p:cNvPr id="36" name="2 Marcador de contenido"/>
          <p:cNvSpPr txBox="1">
            <a:spLocks/>
          </p:cNvSpPr>
          <p:nvPr/>
        </p:nvSpPr>
        <p:spPr>
          <a:xfrm>
            <a:off x="8265392" y="5409319"/>
            <a:ext cx="4165964" cy="4522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 smtClean="0"/>
              <a:t>Requisición de formularios. </a:t>
            </a:r>
          </a:p>
        </p:txBody>
      </p:sp>
      <p:sp>
        <p:nvSpPr>
          <p:cNvPr id="37" name="2 Marcador de contenido"/>
          <p:cNvSpPr txBox="1">
            <a:spLocks/>
          </p:cNvSpPr>
          <p:nvPr/>
        </p:nvSpPr>
        <p:spPr>
          <a:xfrm>
            <a:off x="8265392" y="2319253"/>
            <a:ext cx="4165964" cy="4522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 smtClean="0"/>
              <a:t>Prórrogas de Autorización.</a:t>
            </a:r>
          </a:p>
        </p:txBody>
      </p:sp>
      <p:sp>
        <p:nvSpPr>
          <p:cNvPr id="38" name="2 Marcador de contenido"/>
          <p:cNvSpPr txBox="1">
            <a:spLocks/>
          </p:cNvSpPr>
          <p:nvPr/>
        </p:nvSpPr>
        <p:spPr>
          <a:xfrm>
            <a:off x="8265392" y="3805245"/>
            <a:ext cx="4165964" cy="4522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 smtClean="0"/>
              <a:t>Auditoría vía remota.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t="8306" r="11716" b="9842"/>
          <a:stretch/>
        </p:blipFill>
        <p:spPr>
          <a:xfrm>
            <a:off x="5747032" y="3137330"/>
            <a:ext cx="1293223" cy="1363127"/>
          </a:xfrm>
          <a:prstGeom prst="rect">
            <a:avLst/>
          </a:prstGeom>
        </p:spPr>
      </p:pic>
      <p:sp>
        <p:nvSpPr>
          <p:cNvPr id="39" name="Elipse 38"/>
          <p:cNvSpPr/>
          <p:nvPr/>
        </p:nvSpPr>
        <p:spPr>
          <a:xfrm>
            <a:off x="7943200" y="2396792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Elipse 39"/>
          <p:cNvSpPr/>
          <p:nvPr/>
        </p:nvSpPr>
        <p:spPr>
          <a:xfrm>
            <a:off x="7943200" y="3905421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Elipse 40"/>
          <p:cNvSpPr/>
          <p:nvPr/>
        </p:nvSpPr>
        <p:spPr>
          <a:xfrm>
            <a:off x="7943200" y="5466236"/>
            <a:ext cx="209006" cy="182880"/>
          </a:xfrm>
          <a:prstGeom prst="ellipse">
            <a:avLst/>
          </a:prstGeom>
          <a:solidFill>
            <a:srgbClr val="9D2449"/>
          </a:solidFill>
          <a:ln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56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6323</TotalTime>
  <Words>377</Words>
  <Application>Microsoft Office PowerPoint</Application>
  <PresentationFormat>Panorámica</PresentationFormat>
  <Paragraphs>92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Arial </vt:lpstr>
      <vt:lpstr>Arial  </vt:lpstr>
      <vt:lpstr>Arial     </vt:lpstr>
      <vt:lpstr>Calibri</vt:lpstr>
      <vt:lpstr>Montserrat SemiBold</vt:lpstr>
      <vt:lpstr>Tema de Office</vt:lpstr>
      <vt:lpstr> REPÚBLICA DE GUATEMALA, REPÚBLICA DE EL SALVADOR Y  REPÚBLICA DE NICARAGUA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 Maleny Garcia Rios</dc:creator>
  <cp:lastModifiedBy>Leonardo Pérez Cruz</cp:lastModifiedBy>
  <cp:revision>396</cp:revision>
  <cp:lastPrinted>2020-02-12T14:40:38Z</cp:lastPrinted>
  <dcterms:created xsi:type="dcterms:W3CDTF">2019-07-16T17:03:24Z</dcterms:created>
  <dcterms:modified xsi:type="dcterms:W3CDTF">2021-10-11T00:16:36Z</dcterms:modified>
</cp:coreProperties>
</file>